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3" r:id="rId3"/>
    <p:sldId id="276" r:id="rId4"/>
    <p:sldId id="284" r:id="rId5"/>
    <p:sldId id="285" r:id="rId6"/>
    <p:sldId id="329" r:id="rId7"/>
    <p:sldId id="327" r:id="rId8"/>
    <p:sldId id="33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6" r:id="rId33"/>
    <p:sldId id="317" r:id="rId34"/>
    <p:sldId id="318" r:id="rId35"/>
    <p:sldId id="319" r:id="rId36"/>
    <p:sldId id="325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111" d="100"/>
          <a:sy n="111" d="100"/>
        </p:scale>
        <p:origin x="22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A364-101A-460C-9361-28D04DABCCC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4C09-2C70-4281-B586-50C59AFD5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5635-6A41-436A-BF21-1C81B037E2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5635-6A41-436A-BF21-1C81B037E24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://www.ld.ru/PCR/&amp;psig=AOvVaw0yX_gicQtkCZaQd0oSF6mc&amp;ust=1600112846668000&amp;source=images&amp;cd=vfe&amp;ved=2ahUKEwiPzfD_8ubrAhUEdJoKHWEjC2MQr4kDegUIARC2A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2</a:t>
            </a:r>
            <a:b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Дәлелді медицинадағы және биомедициналық ақпаратты өңдеу әдістері физика зерттеулерінің нәтижелерінің маңызы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d/DqMYTBpA0leRQihsLywF1aEux5IcWnCoZdHK6f/slide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resentacii.ru/documents_2/a9164b2f1d0c2d4f5bb4cb303207af2b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rt-rentgen.ru/wp-content/uploads/Pozitronno-emissionnaya-tomograf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ishhevarenie.com/wp-content/uploads/2017/08/863013165746da2a36eb01.61728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luchshijlekar.ru/media/jazva-zheludka/chto-glotajut-pri-jazve-zheludka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iagnozlab.com/wp-content/uploads/2015/12/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diagnozlab.com/wp-content/uploads/2017/05/5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pishhevarenie.com/wp-content/uploads/2014/09/image0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pdoctor.ru/wp-content/uploads/2016/11/rak-zhelu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opref.ru/main/images/101923/457368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491696" cy="7148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3.infourok.ru/uploads/ex/117c/00030b33-fb9472b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://gastromap.ru/sites/default/files/images/keshechnik/Lechenie_raca_tolsyoy_ki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8" name="Picture 4" descr="https://endoscop.tv/contents/videos_screenshots/0/628/preview_prev_hq.m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nadejdamed.ru/wp-content/uploads/udalenie-poli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narodnimisredstvami.ru/wp-content/uploads/2015/02/Polip-zheludka.-Lechenie-narodnyimi-sredstv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i.ytimg.com/vi/rfCcvQvq24g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http://www.mcolmed.ru/upload/IMG_26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6" name="Picture 4" descr="http://boleznikrovi.com/wp-content/uploads/2018/03/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radiographia.info/content/presentation/253/57ab927810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moydiagnos.ru/wp-content/uploads/2016/02/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vrach365.ru/images/article/orig/2018/01/4d-uzi-pri-beremennosti-osobennosti-primeneniya-i-preimushchestv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31" y="2812143"/>
            <a:ext cx="8230138" cy="331409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/>
              <a:t>Электронная микроскопия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6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545" y="343203"/>
            <a:ext cx="3702487" cy="62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1" descr="875a8375f91de049494d6073098e8a2f_2329a26725facb95a85ffec264415c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97" y="411238"/>
            <a:ext cx="4096254" cy="61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Роль физики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1</a:t>
            </a:r>
            <a:r>
              <a:rPr lang="ru-RU" sz="3600" b="1" dirty="0">
                <a:solidFill>
                  <a:srgbClr val="0070C0"/>
                </a:solidFill>
              </a:rPr>
              <a:t>. Оптические и оптические технологии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  <a:r>
              <a:rPr lang="ru-RU" sz="3600" b="1" dirty="0">
                <a:solidFill>
                  <a:srgbClr val="0070C0"/>
                </a:solidFill>
              </a:rPr>
              <a:t>. Ультразвуковые волны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  <a:r>
              <a:rPr lang="ru-RU" sz="3600" b="1" dirty="0">
                <a:solidFill>
                  <a:srgbClr val="0070C0"/>
                </a:solidFill>
              </a:rPr>
              <a:t>. Лазерные лучи и технологии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4. Изобретение электроэнергии его достижения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5.Ради</a:t>
            </a:r>
            <a:r>
              <a:rPr lang="kk-KZ" sz="3600" b="1" dirty="0">
                <a:solidFill>
                  <a:srgbClr val="0070C0"/>
                </a:solidFill>
              </a:rPr>
              <a:t>а</a:t>
            </a:r>
            <a:r>
              <a:rPr lang="ru-RU" sz="3600" b="1" dirty="0" err="1">
                <a:solidFill>
                  <a:srgbClr val="0070C0"/>
                </a:solidFill>
              </a:rPr>
              <a:t>ционные</a:t>
            </a:r>
            <a:r>
              <a:rPr lang="ru-RU" sz="3600" b="1" dirty="0">
                <a:solidFill>
                  <a:srgbClr val="0070C0"/>
                </a:solidFill>
              </a:rPr>
              <a:t> излучения и техника Общие положения 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6.Электромагнитные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7. Интернет и </a:t>
            </a:r>
            <a:r>
              <a:rPr lang="ru-RU" sz="3600" b="1" dirty="0" err="1">
                <a:solidFill>
                  <a:srgbClr val="0070C0"/>
                </a:solidFill>
              </a:rPr>
              <a:t>цифровизация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sus.ru/images1/698/ris-433-mikrofotografii-raz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97" y="411238"/>
            <a:ext cx="5794963" cy="1644952"/>
          </a:xfrm>
          <a:noFill/>
        </p:spPr>
      </p:pic>
      <p:pic>
        <p:nvPicPr>
          <p:cNvPr id="512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97" y="2263322"/>
            <a:ext cx="5794963" cy="432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033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937" y="273656"/>
            <a:ext cx="5081344" cy="63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318" y="411238"/>
            <a:ext cx="8047365" cy="603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просвечивающего микроскоп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614" y="365881"/>
            <a:ext cx="7863248" cy="61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56" y="686405"/>
            <a:ext cx="8638688" cy="54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49" y="205620"/>
            <a:ext cx="8669597" cy="64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Возрождение интернета и </a:t>
            </a:r>
            <a:r>
              <a:rPr lang="ru-RU" sz="8800" b="1" dirty="0" err="1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цифровизация</a:t>
            </a:r>
            <a:r>
              <a:rPr lang="ru-RU" sz="8800" b="1" dirty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cd6/0006d71d-0afd9fce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cf.ppt-online.org/files/slide/z/Zz8bASfxLR7Uey6qFJnhK0NsoTIpMCD9QPGvXw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47675"/>
            <a:ext cx="9682162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Аппарат для ИФА</a:t>
            </a:r>
          </a:p>
        </p:txBody>
      </p:sp>
      <p:pic>
        <p:nvPicPr>
          <p:cNvPr id="4" name="Picture 6" descr="Планшетные спектрофотометр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4714908" cy="347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ПЦР ( поли - </a:t>
            </a:r>
            <a:r>
              <a:rPr lang="ru-RU" sz="2400" b="1" dirty="0" err="1">
                <a:solidFill>
                  <a:srgbClr val="FF0000"/>
                </a:solidFill>
              </a:rPr>
              <a:t>бұл білімді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көп қажет ететін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әдістердің бірі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00B0F0"/>
                </a:solidFill>
              </a:rPr>
              <a:t>         </a:t>
            </a:r>
            <a:r>
              <a:rPr lang="ru-RU" sz="2400" b="1" dirty="0" err="1">
                <a:solidFill>
                  <a:srgbClr val="FF0000"/>
                </a:solidFill>
              </a:rPr>
              <a:t>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микроорганизмнің ДНҚ-сын анықтайды.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Генетикалық </a:t>
            </a:r>
            <a:r>
              <a:rPr lang="ru-RU" sz="2400" b="1" dirty="0">
                <a:solidFill>
                  <a:srgbClr val="FF0000"/>
                </a:solidFill>
              </a:rPr>
              <a:t>материал </a:t>
            </a:r>
            <a:r>
              <a:rPr lang="ru-RU" sz="2400" b="1" dirty="0" err="1">
                <a:solidFill>
                  <a:srgbClr val="FF0000"/>
                </a:solidFill>
              </a:rPr>
              <a:t>кез-келген</a:t>
            </a:r>
            <a:r>
              <a:rPr lang="ru-RU" sz="2400" b="1" dirty="0">
                <a:solidFill>
                  <a:srgbClr val="FF0000"/>
                </a:solidFill>
              </a:rPr>
              <a:t> микроб </a:t>
            </a:r>
            <a:r>
              <a:rPr lang="ru-RU" sz="2400" b="1" dirty="0" err="1">
                <a:solidFill>
                  <a:srgbClr val="FF0000"/>
                </a:solidFill>
              </a:rPr>
              <a:t>үшін жеке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болып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табылады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яғни бұл әдіс ең жоғары спецификаға ие</a:t>
            </a:r>
            <a:r>
              <a:rPr lang="ru-RU" sz="2400" b="1" dirty="0">
                <a:solidFill>
                  <a:srgbClr val="00B0F0"/>
                </a:solidFill>
              </a:rPr>
              <a:t>. ПЦР </a:t>
            </a:r>
            <a:r>
              <a:rPr lang="ru-RU" sz="2400" b="1" dirty="0" err="1">
                <a:solidFill>
                  <a:srgbClr val="00B0F0"/>
                </a:solidFill>
              </a:rPr>
              <a:t>принципі</a:t>
            </a:r>
            <a:r>
              <a:rPr lang="ru-RU" sz="2400" b="1" dirty="0">
                <a:solidFill>
                  <a:srgbClr val="00B0F0"/>
                </a:solidFill>
              </a:rPr>
              <a:t> - </a:t>
            </a:r>
            <a:r>
              <a:rPr lang="ru-RU" sz="2400" b="1" dirty="0" err="1">
                <a:solidFill>
                  <a:srgbClr val="00B0F0"/>
                </a:solidFill>
              </a:rPr>
              <a:t>қажетті генетикалық </a:t>
            </a:r>
            <a:r>
              <a:rPr lang="ru-RU" sz="2400" b="1" dirty="0">
                <a:solidFill>
                  <a:srgbClr val="00B0F0"/>
                </a:solidFill>
              </a:rPr>
              <a:t>код </a:t>
            </a:r>
            <a:r>
              <a:rPr lang="ru-RU" sz="2400" b="1" dirty="0" err="1">
                <a:solidFill>
                  <a:srgbClr val="00B0F0"/>
                </a:solidFill>
              </a:rPr>
              <a:t>пробиркада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бірнеше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рет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қайталанады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err="1">
                <a:solidFill>
                  <a:srgbClr val="00B0F0"/>
                </a:solidFill>
              </a:rPr>
              <a:t>Егер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бұл кодтың шамалы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мөлшері болса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оның мөлшері көбейеді, </a:t>
            </a:r>
            <a:r>
              <a:rPr lang="ru-RU" sz="2400" b="1" dirty="0">
                <a:solidFill>
                  <a:srgbClr val="00B0F0"/>
                </a:solidFill>
              </a:rPr>
              <a:t>ал анализатор </a:t>
            </a:r>
            <a:r>
              <a:rPr lang="ru-RU" sz="2400" b="1" dirty="0" err="1">
                <a:solidFill>
                  <a:srgbClr val="00B0F0"/>
                </a:solidFill>
              </a:rPr>
              <a:t>оның қатысуын </a:t>
            </a:r>
            <a:r>
              <a:rPr lang="ru-RU" sz="2400" b="1" dirty="0">
                <a:solidFill>
                  <a:srgbClr val="00B0F0"/>
                </a:solidFill>
              </a:rPr>
              <a:t>«</a:t>
            </a:r>
            <a:r>
              <a:rPr lang="ru-RU" sz="2400" b="1" dirty="0" err="1">
                <a:solidFill>
                  <a:srgbClr val="00B0F0"/>
                </a:solidFill>
              </a:rPr>
              <a:t>ұстап</a:t>
            </a:r>
            <a:r>
              <a:rPr lang="ru-RU" sz="2400" b="1" dirty="0">
                <a:solidFill>
                  <a:srgbClr val="00B0F0"/>
                </a:solidFill>
              </a:rPr>
              <a:t>» </a:t>
            </a:r>
            <a:r>
              <a:rPr lang="ru-RU" sz="2400" b="1" dirty="0" err="1">
                <a:solidFill>
                  <a:srgbClr val="00B0F0"/>
                </a:solidFill>
              </a:rPr>
              <a:t>алады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err="1">
                <a:solidFill>
                  <a:srgbClr val="00B0F0"/>
                </a:solidFill>
              </a:rPr>
              <a:t>Сонымен</a:t>
            </a:r>
            <a:r>
              <a:rPr lang="ru-RU" sz="2400" b="1" dirty="0">
                <a:solidFill>
                  <a:srgbClr val="00B0F0"/>
                </a:solidFill>
              </a:rPr>
              <a:t>, ПЦР </a:t>
            </a:r>
            <a:r>
              <a:rPr lang="ru-RU" sz="2400" b="1" dirty="0" err="1">
                <a:solidFill>
                  <a:srgbClr val="00B0F0"/>
                </a:solidFill>
              </a:rPr>
              <a:t>инфекциялық қоздырғыштарды анықтауға арналған </a:t>
            </a:r>
            <a:r>
              <a:rPr lang="ru-RU" sz="2400" b="1" dirty="0">
                <a:solidFill>
                  <a:srgbClr val="00B0F0"/>
                </a:solidFill>
              </a:rPr>
              <a:t>«алтын стандарт» </a:t>
            </a:r>
            <a:r>
              <a:rPr lang="ru-RU" sz="2400" b="1" dirty="0" err="1">
                <a:solidFill>
                  <a:srgbClr val="00B0F0"/>
                </a:solidFill>
              </a:rPr>
              <a:t>болып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табылады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err="1">
                <a:solidFill>
                  <a:srgbClr val="00B0F0"/>
                </a:solidFill>
              </a:rPr>
              <a:t>Алайда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бұл әдістің кемшіліктері</a:t>
            </a:r>
            <a:r>
              <a:rPr lang="ru-RU" sz="2400" b="1" dirty="0">
                <a:solidFill>
                  <a:srgbClr val="00B0F0"/>
                </a:solidFill>
              </a:rPr>
              <a:t> бар. </a:t>
            </a:r>
            <a:r>
              <a:rPr lang="ru-RU" sz="2400" b="1" dirty="0" err="1">
                <a:solidFill>
                  <a:srgbClr val="00B0F0"/>
                </a:solidFill>
              </a:rPr>
              <a:t>Біріншіден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ИФА-дан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айырмашылығы, </a:t>
            </a:r>
            <a:r>
              <a:rPr lang="ru-RU" sz="2400" b="1" dirty="0">
                <a:solidFill>
                  <a:srgbClr val="00B0F0"/>
                </a:solidFill>
              </a:rPr>
              <a:t>ПЦР </a:t>
            </a:r>
            <a:r>
              <a:rPr lang="ru-RU" sz="2400" b="1" dirty="0" err="1">
                <a:solidFill>
                  <a:srgbClr val="00B0F0"/>
                </a:solidFill>
              </a:rPr>
              <a:t>патогеннің болуы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туралы</a:t>
            </a:r>
            <a:r>
              <a:rPr lang="ru-RU" sz="2400" b="1" dirty="0">
                <a:solidFill>
                  <a:srgbClr val="00B0F0"/>
                </a:solidFill>
              </a:rPr>
              <a:t> тек </a:t>
            </a:r>
            <a:r>
              <a:rPr lang="ru-RU" sz="2400" b="1" dirty="0" err="1">
                <a:solidFill>
                  <a:srgbClr val="00B0F0"/>
                </a:solidFill>
              </a:rPr>
              <a:t>сынамалар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алынған жерде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айта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алады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ол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жағындымен шектеледі</a:t>
            </a:r>
            <a:r>
              <a:rPr lang="ru-RU" sz="2400" b="1" dirty="0">
                <a:solidFill>
                  <a:srgbClr val="00B0F0"/>
                </a:solidFill>
              </a:rPr>
              <a:t> (</a:t>
            </a:r>
            <a:r>
              <a:rPr lang="ru-RU" sz="2400" b="1" dirty="0" err="1">
                <a:solidFill>
                  <a:srgbClr val="00B0F0"/>
                </a:solidFill>
              </a:rPr>
              <a:t>мысалы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уретрадан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немесе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мұрыннан</a:t>
            </a:r>
            <a:r>
              <a:rPr lang="ru-RU" sz="2400" b="1" dirty="0">
                <a:solidFill>
                  <a:srgbClr val="00B0F0"/>
                </a:solidFill>
              </a:rPr>
              <a:t>). </a:t>
            </a:r>
            <a:r>
              <a:rPr lang="ru-RU" sz="2400" b="1" dirty="0" err="1">
                <a:solidFill>
                  <a:srgbClr val="00B0F0"/>
                </a:solidFill>
              </a:rPr>
              <a:t>Екіншіден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жоғары сезімталдықтың арқасында </a:t>
            </a:r>
            <a:r>
              <a:rPr lang="ru-RU" sz="2400" b="1" dirty="0">
                <a:solidFill>
                  <a:srgbClr val="00B0F0"/>
                </a:solidFill>
              </a:rPr>
              <a:t>ПЦР </a:t>
            </a:r>
            <a:r>
              <a:rPr lang="ru-RU" sz="2400" b="1" dirty="0" err="1">
                <a:solidFill>
                  <a:srgbClr val="00B0F0"/>
                </a:solidFill>
              </a:rPr>
              <a:t>микробтардың өлі бөлшектерін </a:t>
            </a:r>
            <a:r>
              <a:rPr lang="ru-RU" sz="2400" b="1" dirty="0">
                <a:solidFill>
                  <a:srgbClr val="00B0F0"/>
                </a:solidFill>
              </a:rPr>
              <a:t>де </a:t>
            </a:r>
            <a:r>
              <a:rPr lang="ru-RU" sz="2400" b="1" dirty="0" err="1">
                <a:solidFill>
                  <a:srgbClr val="00B0F0"/>
                </a:solidFill>
              </a:rPr>
              <a:t>анықтай алады</a:t>
            </a:r>
            <a:r>
              <a:rPr lang="ru-RU" sz="2400" b="1" dirty="0">
                <a:solidFill>
                  <a:srgbClr val="00B0F0"/>
                </a:solidFill>
              </a:rPr>
              <a:t>, </a:t>
            </a:r>
            <a:r>
              <a:rPr lang="ru-RU" sz="2400" b="1" dirty="0" err="1">
                <a:solidFill>
                  <a:srgbClr val="00B0F0"/>
                </a:solidFill>
              </a:rPr>
              <a:t>бұл емдеуден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кейін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бірден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байқалады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err="1">
                <a:solidFill>
                  <a:srgbClr val="00B0F0"/>
                </a:solidFill>
              </a:rPr>
              <a:t>Бұл жағдайда нәтиже жалған оң болады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Аппарат для </a:t>
            </a:r>
            <a:r>
              <a:rPr lang="ru-RU" b="1" u="sng" dirty="0">
                <a:solidFill>
                  <a:srgbClr val="0070C0"/>
                </a:solidFill>
                <a:hlinkClick r:id="rId2" tooltip="ПЦР (Полимеразная цепная реакция)"/>
              </a:rPr>
              <a:t>ПЦР </a:t>
            </a:r>
            <a:br>
              <a:rPr lang="ru-RU" b="1" u="sng" dirty="0">
                <a:solidFill>
                  <a:srgbClr val="0070C0"/>
                </a:solidFill>
                <a:hlinkClick r:id="rId2" tooltip="ПЦР (Полимеразная цепная реакция)"/>
              </a:rPr>
            </a:br>
            <a:r>
              <a:rPr lang="ru-RU" b="1" u="sng" dirty="0">
                <a:solidFill>
                  <a:srgbClr val="0070C0"/>
                </a:solidFill>
                <a:hlinkClick r:id="rId2" tooltip="ПЦР (Полимеразная цепная реакция)"/>
              </a:rPr>
              <a:t>(</a:t>
            </a:r>
            <a:r>
              <a:rPr lang="ru-RU" b="1" u="sng" dirty="0" err="1">
                <a:solidFill>
                  <a:srgbClr val="0070C0"/>
                </a:solidFill>
                <a:hlinkClick r:id="rId2" tooltip="ПЦР (Полимеразная цепная реакция)"/>
              </a:rPr>
              <a:t>Полимеразная</a:t>
            </a:r>
            <a:r>
              <a:rPr lang="ru-RU" b="1" u="sng" dirty="0">
                <a:solidFill>
                  <a:srgbClr val="0070C0"/>
                </a:solidFill>
                <a:hlinkClick r:id="rId2" tooltip="ПЦР (Полимеразная цепная реакция)"/>
              </a:rPr>
              <a:t> цепная реак</a:t>
            </a:r>
            <a:r>
              <a:rPr lang="ru-RU" b="1" u="sng" dirty="0">
                <a:solidFill>
                  <a:srgbClr val="0070C0"/>
                </a:solidFill>
              </a:rPr>
              <a:t>ция)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2706" name="Picture 2" descr="В одесской инфекционной больнице ждут оборудование для ПЦР-лаборатории •  Тай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5905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rtbest.ru/wp-content/uploads/2016/11/pet-ct-scan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244</Words>
  <Application>Microsoft Office PowerPoint</Application>
  <PresentationFormat>Экран (4:3)</PresentationFormat>
  <Paragraphs>25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Тема Office</vt:lpstr>
      <vt:lpstr>         Дәріс 2  Дәлелді медицинадағы және биомедициналық ақпаратты өңдеу әдістері физика зерттеулерінің нәтижелерінің маңызы   Дарменов Оралбай Кенжебайұлы медицина ғылымдарының докторы,  профессор  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 для ИФА</vt:lpstr>
      <vt:lpstr>Презентация PowerPoint</vt:lpstr>
      <vt:lpstr>Аппарат для ПЦР  (Полимеразная цепная реакция)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39</cp:revision>
  <dcterms:created xsi:type="dcterms:W3CDTF">2020-09-07T02:14:07Z</dcterms:created>
  <dcterms:modified xsi:type="dcterms:W3CDTF">2025-01-09T05:05:21Z</dcterms:modified>
</cp:coreProperties>
</file>